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18"/>
  </p:notesMasterIdLst>
  <p:handoutMasterIdLst>
    <p:handoutMasterId r:id="rId19"/>
  </p:handoutMasterIdLst>
  <p:sldIdLst>
    <p:sldId id="300" r:id="rId6"/>
    <p:sldId id="305" r:id="rId7"/>
    <p:sldId id="309" r:id="rId8"/>
    <p:sldId id="310" r:id="rId9"/>
    <p:sldId id="311" r:id="rId10"/>
    <p:sldId id="312" r:id="rId11"/>
    <p:sldId id="313" r:id="rId12"/>
    <p:sldId id="302" r:id="rId13"/>
    <p:sldId id="303" r:id="rId14"/>
    <p:sldId id="304" r:id="rId15"/>
    <p:sldId id="301" r:id="rId16"/>
    <p:sldId id="308" r:id="rId17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19" autoAdjust="0"/>
    <p:restoredTop sz="87355" autoAdjust="0"/>
  </p:normalViewPr>
  <p:slideViewPr>
    <p:cSldViewPr>
      <p:cViewPr>
        <p:scale>
          <a:sx n="170" d="100"/>
          <a:sy n="170" d="100"/>
        </p:scale>
        <p:origin x="592" y="5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5/24/17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6913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09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80422"/>
            <a:ext cx="7868354" cy="2853175"/>
          </a:xfrm>
          <a:prstGeom prst="rect">
            <a:avLst/>
          </a:prstGeom>
        </p:spPr>
      </p:pic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286000" y="1957910"/>
            <a:ext cx="7523480" cy="495392"/>
          </a:xfrm>
        </p:spPr>
        <p:txBody>
          <a:bodyPr wrap="square">
            <a:spAutoFit/>
          </a:bodyPr>
          <a:lstStyle/>
          <a:p>
            <a:pPr>
              <a:buClr>
                <a:srgbClr val="80A644"/>
              </a:buClr>
              <a:buSzPct val="85000"/>
              <a:defRPr/>
            </a:pPr>
            <a:r>
              <a:rPr lang="en-US" sz="2400" smtClean="0"/>
              <a:t>Reference Architecture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420735"/>
            <a:ext cx="6553200" cy="3048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defRPr/>
            </a:pPr>
            <a:r>
              <a:rPr lang="en-US" sz="1200" spc="300" dirty="0">
                <a:solidFill>
                  <a:schemeClr val="tx2"/>
                </a:solidFill>
                <a:latin typeface="Arial Black" panose="020B0A04020102020204" pitchFamily="34" charset="0"/>
              </a:rPr>
              <a:t>CMS ALLIANCE TO MODERNIZE HEALTHCARE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920588"/>
            <a:ext cx="7086600" cy="1066800"/>
          </a:xfrm>
        </p:spPr>
        <p:txBody>
          <a:bodyPr>
            <a:normAutofit/>
          </a:bodyPr>
          <a:lstStyle/>
          <a:p>
            <a:r>
              <a:rPr lang="en-US" sz="3200" b="1" spc="140" dirty="0"/>
              <a:t>Advancing the Medicaid IT Enterprise Project 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10182929" y="265431"/>
            <a:ext cx="143981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80A644"/>
              </a:buClr>
              <a:buSzPct val="85000"/>
              <a:defRPr/>
            </a:pPr>
            <a:r>
              <a:rPr lang="en-US" sz="1200" dirty="0">
                <a:solidFill>
                  <a:srgbClr val="898989"/>
                </a:solidFill>
                <a:latin typeface="Trebuchet MS" panose="020B0603020202020204" pitchFamily="34" charset="0"/>
              </a:rPr>
              <a:t>March 21-22, 2017</a:t>
            </a:r>
          </a:p>
        </p:txBody>
      </p:sp>
    </p:spTree>
    <p:extLst>
      <p:ext uri="{BB962C8B-B14F-4D97-AF65-F5344CB8AC3E}">
        <p14:creationId xmlns:p14="http://schemas.microsoft.com/office/powerpoint/2010/main" val="15379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 -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Services should strive to be small and do one thing well</a:t>
            </a:r>
          </a:p>
          <a:p>
            <a:r>
              <a:rPr lang="en-US" dirty="0" smtClean="0"/>
              <a:t>Services should be loosely coupled and have bounded contexts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Service APIs should be RESTful and stateless (review - add SOAP?, legacy migration?)</a:t>
            </a:r>
          </a:p>
          <a:p>
            <a:r>
              <a:rPr lang="en-US" dirty="0" smtClean="0"/>
              <a:t>API response codes must be correct and meaningful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Strive toward one data standard and set of resource definitions for each type of data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Support no more than two</a:t>
            </a:r>
          </a:p>
          <a:p>
            <a:r>
              <a:rPr lang="en-US" dirty="0" smtClean="0"/>
              <a:t>Smart endpoints and dumb pipes</a:t>
            </a:r>
          </a:p>
          <a:p>
            <a:r>
              <a:rPr lang="en-US" dirty="0" smtClean="0"/>
              <a:t>Open source with permissible license (e.g. Apache 2.0)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26910" y="1676400"/>
            <a:ext cx="2514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CNSI has use cases to share with </a:t>
            </a:r>
            <a:r>
              <a:rPr lang="en-US" smtClean="0"/>
              <a:t>the group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67931"/>
            <a:ext cx="9956800" cy="712465"/>
          </a:xfrm>
        </p:spPr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678283"/>
              </p:ext>
            </p:extLst>
          </p:nvPr>
        </p:nvGraphicFramePr>
        <p:xfrm>
          <a:off x="4349786" y="984650"/>
          <a:ext cx="5703376" cy="5547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03376"/>
              </a:tblGrid>
              <a:tr h="539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Module-specific configurations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Domain-specific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APIs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Module-specific databases</a:t>
                      </a:r>
                      <a:endParaRPr lang="en-US" sz="1400" dirty="0" smtClean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434" marR="63434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Self-service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Internal Development Tools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Development environment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Test, package, build, and release tools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Deployment pipeline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Module-level logging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Module-level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monitoring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Database as a Service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434" marR="63434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9109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Network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DNS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Non-domain-specific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APIs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Endpoints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Messaging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Service Discovery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Service Registry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Load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Balancing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Security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434" marR="6343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14619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Physical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Servers or Cloud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Databases (dedicated and/or shared)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Operating System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Resource Isolation and Abstraction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Configuration management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Host-level Monitoring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Host-level Logging</a:t>
                      </a:r>
                    </a:p>
                  </a:txBody>
                  <a:tcPr marL="63434" marR="63434" marT="0" marB="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44913" y="1558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7611" y="942201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4</a:t>
            </a:r>
            <a:r>
              <a:rPr lang="en-US" smtClean="0"/>
              <a:t>: </a:t>
            </a:r>
          </a:p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28317" y="1971437"/>
            <a:ext cx="2321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3: </a:t>
            </a:r>
          </a:p>
          <a:p>
            <a:r>
              <a:rPr lang="en-US" dirty="0" smtClean="0"/>
              <a:t>Application Platform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5687" y="353032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2:</a:t>
            </a:r>
          </a:p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04112" y="5373469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1: </a:t>
            </a:r>
          </a:p>
          <a:p>
            <a:r>
              <a:rPr lang="en-US" dirty="0" smtClean="0"/>
              <a:t>Hardware/OS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84432" y="996551"/>
            <a:ext cx="1132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VT, </a:t>
            </a:r>
            <a:r>
              <a:rPr lang="en-US" dirty="0" smtClean="0"/>
              <a:t>CA,</a:t>
            </a:r>
          </a:p>
          <a:p>
            <a:pPr algn="ctr"/>
            <a:r>
              <a:rPr lang="en-US" dirty="0" smtClean="0"/>
              <a:t>MITA-TAC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08967" y="3505200"/>
            <a:ext cx="1483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Reference</a:t>
            </a:r>
          </a:p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Working</a:t>
            </a:r>
          </a:p>
          <a:p>
            <a:pPr algn="ctr"/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4431" y="2132280"/>
            <a:ext cx="113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MITA-TAC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2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Potential Open Source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 / Messaging</a:t>
            </a:r>
          </a:p>
          <a:p>
            <a:pPr lvl="1"/>
            <a:r>
              <a:rPr lang="en-US" dirty="0" smtClean="0"/>
              <a:t>Apache Kafka, </a:t>
            </a:r>
            <a:r>
              <a:rPr lang="en-US" dirty="0" err="1" smtClean="0"/>
              <a:t>RabbitMQ</a:t>
            </a:r>
            <a:endParaRPr lang="en-US" dirty="0"/>
          </a:p>
          <a:p>
            <a:r>
              <a:rPr lang="en-US" dirty="0" smtClean="0"/>
              <a:t>Registration / Discovery</a:t>
            </a:r>
          </a:p>
          <a:p>
            <a:pPr lvl="1"/>
            <a:r>
              <a:rPr lang="en-US" dirty="0" smtClean="0"/>
              <a:t>Consul, </a:t>
            </a:r>
            <a:r>
              <a:rPr lang="en-US" dirty="0" err="1" smtClean="0"/>
              <a:t>Hyperbahn</a:t>
            </a:r>
            <a:r>
              <a:rPr lang="en-US" dirty="0" smtClean="0"/>
              <a:t>, </a:t>
            </a:r>
            <a:r>
              <a:rPr lang="en-US" dirty="0" err="1" smtClean="0"/>
              <a:t>ZooKeeper</a:t>
            </a:r>
            <a:endParaRPr lang="en-US" dirty="0" smtClean="0"/>
          </a:p>
          <a:p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AWS Elastic Load Balancer, Netflix Eureka, </a:t>
            </a:r>
            <a:r>
              <a:rPr lang="en-US" dirty="0" err="1" smtClean="0"/>
              <a:t>HAProxy</a:t>
            </a:r>
            <a:r>
              <a:rPr lang="en-US" dirty="0" smtClean="0"/>
              <a:t>, Nginx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Heart Working Group, Argonauts, OAuth2, OpenID Connect, User Managed Access (UMA, </a:t>
            </a:r>
            <a:r>
              <a:rPr lang="en-US" dirty="0" err="1" smtClean="0"/>
              <a:t>Kantara</a:t>
            </a:r>
            <a:r>
              <a:rPr lang="en-US" dirty="0" smtClean="0"/>
              <a:t>), SAML</a:t>
            </a:r>
          </a:p>
        </p:txBody>
      </p:sp>
    </p:spTree>
    <p:extLst>
      <p:ext uri="{BB962C8B-B14F-4D97-AF65-F5344CB8AC3E}">
        <p14:creationId xmlns:p14="http://schemas.microsoft.com/office/powerpoint/2010/main" val="148415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566694"/>
          </a:xfrm>
        </p:spPr>
        <p:txBody>
          <a:bodyPr/>
          <a:lstStyle/>
          <a:p>
            <a:r>
              <a:rPr lang="en-US" dirty="0" smtClean="0"/>
              <a:t>State / Vendor Scan Update</a:t>
            </a:r>
          </a:p>
          <a:p>
            <a:r>
              <a:rPr lang="en-US" dirty="0" smtClean="0"/>
              <a:t>Reference Architecture Working Group</a:t>
            </a:r>
            <a:endParaRPr lang="en-US" dirty="0"/>
          </a:p>
          <a:p>
            <a:pPr lvl="1"/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Principles</a:t>
            </a:r>
          </a:p>
          <a:p>
            <a:pPr lvl="1"/>
            <a:r>
              <a:rPr lang="en-US" dirty="0" smtClean="0"/>
              <a:t>Practices</a:t>
            </a:r>
          </a:p>
          <a:p>
            <a:pPr lvl="1"/>
            <a:r>
              <a:rPr lang="en-US" dirty="0" smtClean="0"/>
              <a:t>Layers</a:t>
            </a:r>
          </a:p>
          <a:p>
            <a:pPr lvl="1"/>
            <a:r>
              <a:rPr lang="en-US" dirty="0" smtClean="0"/>
              <a:t>Potential Open Source Components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Scan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5498208" cy="247056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Conducted call with Montana</a:t>
            </a:r>
          </a:p>
          <a:p>
            <a:pPr lvl="1"/>
            <a:r>
              <a:rPr lang="en-US" dirty="0" smtClean="0"/>
              <a:t>100% Fee for Service State</a:t>
            </a:r>
          </a:p>
          <a:p>
            <a:pPr lvl="1"/>
            <a:r>
              <a:rPr lang="en-US" dirty="0" smtClean="0"/>
              <a:t>Broke system down to 320 modules in 32 categories</a:t>
            </a:r>
          </a:p>
          <a:p>
            <a:pPr lvl="1"/>
            <a:r>
              <a:rPr lang="en-US" dirty="0" smtClean="0"/>
              <a:t>Ultimately focused on 10 high-level modules</a:t>
            </a:r>
          </a:p>
          <a:p>
            <a:pPr lvl="1"/>
            <a:r>
              <a:rPr lang="en-US" dirty="0" smtClean="0"/>
              <a:t>Pharmacy module already in place</a:t>
            </a:r>
          </a:p>
          <a:p>
            <a:pPr lvl="1"/>
            <a:r>
              <a:rPr lang="en-US" dirty="0" smtClean="0"/>
              <a:t>Relying on SI to define APIs and security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733800"/>
            <a:ext cx="6903363" cy="267431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162800" y="1864762"/>
            <a:ext cx="4707819" cy="18695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2301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lang="en-US"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–"/>
              <a:defRPr lang="en-US"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en-US"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500" smtClean="0"/>
              <a:t>Only </a:t>
            </a:r>
            <a:r>
              <a:rPr lang="en-US" sz="1500" dirty="0" smtClean="0"/>
              <a:t>15 people in Medicaid department</a:t>
            </a:r>
          </a:p>
          <a:p>
            <a:pPr lvl="1"/>
            <a:r>
              <a:rPr lang="en-US" sz="1500" dirty="0" smtClean="0"/>
              <a:t>Developed modular checklists and map them to modules</a:t>
            </a:r>
          </a:p>
        </p:txBody>
      </p:sp>
    </p:spTree>
    <p:extLst>
      <p:ext uri="{BB962C8B-B14F-4D97-AF65-F5344CB8AC3E}">
        <p14:creationId xmlns:p14="http://schemas.microsoft.com/office/powerpoint/2010/main" val="83614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Scan </a:t>
            </a:r>
            <a:r>
              <a:rPr lang="en-US" dirty="0"/>
              <a:t>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408913"/>
            <a:ext cx="6400800" cy="50928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Scan </a:t>
            </a:r>
            <a:r>
              <a:rPr lang="en-US" dirty="0"/>
              <a:t>Update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1352746"/>
            <a:ext cx="7032853" cy="5200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4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</a:t>
            </a:r>
            <a:r>
              <a:rPr lang="en-US" dirty="0"/>
              <a:t>Scan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Received business process and module diagrams from Molina</a:t>
            </a:r>
          </a:p>
          <a:p>
            <a:r>
              <a:rPr lang="en-US" dirty="0" smtClean="0"/>
              <a:t>Reached out again to Xerox, HPE through different channels</a:t>
            </a:r>
          </a:p>
          <a:p>
            <a:r>
              <a:rPr lang="en-US" dirty="0" smtClean="0"/>
              <a:t>No response from PTSG</a:t>
            </a:r>
          </a:p>
          <a:p>
            <a:r>
              <a:rPr lang="en-US" dirty="0" smtClean="0"/>
              <a:t>Looking for contact updates from CMS</a:t>
            </a:r>
            <a:endParaRPr lang="en-US" dirty="0"/>
          </a:p>
          <a:p>
            <a:pPr lvl="1"/>
            <a:r>
              <a:rPr lang="en-US" dirty="0" smtClean="0"/>
              <a:t>Xerox, HPE, CGI, </a:t>
            </a:r>
            <a:r>
              <a:rPr lang="en-US" dirty="0" err="1" smtClean="0"/>
              <a:t>Optum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Scan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Received documentation from CA on Cloud </a:t>
            </a:r>
            <a:r>
              <a:rPr lang="en-US" smtClean="0"/>
              <a:t>Reference Architecture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 -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 fine-grain modularity</a:t>
            </a:r>
          </a:p>
          <a:p>
            <a:r>
              <a:rPr lang="en-US" dirty="0" smtClean="0"/>
              <a:t>Promote reusability</a:t>
            </a:r>
          </a:p>
          <a:p>
            <a:r>
              <a:rPr lang="en-US" dirty="0" smtClean="0"/>
              <a:t>Promote interoperability</a:t>
            </a:r>
          </a:p>
          <a:p>
            <a:r>
              <a:rPr lang="en-US" dirty="0" smtClean="0"/>
              <a:t>Promote innovation</a:t>
            </a:r>
          </a:p>
          <a:p>
            <a:r>
              <a:rPr lang="en-US" dirty="0" smtClean="0"/>
              <a:t>Support migration path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Establish trust framework for nationwide information exchange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6200" y="4114800"/>
            <a:ext cx="400237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Working group members thought this was a good goal, but </a:t>
            </a:r>
            <a:r>
              <a:rPr lang="en-US" smtClean="0"/>
              <a:t>questioned achievability.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7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Architecture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All data and functionality should be exposed through service-oriented APIs</a:t>
            </a:r>
          </a:p>
          <a:p>
            <a:r>
              <a:rPr lang="en-US" dirty="0"/>
              <a:t>Standardize service boundaries (e.g. APIs), not </a:t>
            </a:r>
            <a:r>
              <a:rPr lang="en-US" dirty="0" smtClean="0"/>
              <a:t>internals</a:t>
            </a:r>
          </a:p>
          <a:p>
            <a:pPr lvl="1"/>
            <a:r>
              <a:rPr lang="en-US" dirty="0" smtClean="0"/>
              <a:t>Focus on data standards and resource definitions</a:t>
            </a:r>
            <a:endParaRPr lang="en-US" dirty="0"/>
          </a:p>
          <a:p>
            <a:r>
              <a:rPr lang="en-US" dirty="0" smtClean="0"/>
              <a:t>All service APIs must be designed to be able to expose the interface to the outside world</a:t>
            </a:r>
          </a:p>
          <a:p>
            <a:pPr lvl="1"/>
            <a:r>
              <a:rPr lang="en-US" dirty="0" smtClean="0"/>
              <a:t>Even if that is not the immediate intent</a:t>
            </a:r>
          </a:p>
          <a:p>
            <a:r>
              <a:rPr lang="en-US" dirty="0" smtClean="0"/>
              <a:t>Hide internal implementation details through APIs</a:t>
            </a:r>
          </a:p>
          <a:p>
            <a:r>
              <a:rPr lang="en-US" dirty="0" smtClean="0"/>
              <a:t>Keep APIs technology agnostic</a:t>
            </a:r>
          </a:p>
          <a:p>
            <a:pPr lvl="1"/>
            <a:r>
              <a:rPr lang="en-US" dirty="0" smtClean="0"/>
              <a:t>It doesn’t matter what technology is used in the service</a:t>
            </a:r>
          </a:p>
          <a:p>
            <a:r>
              <a:rPr lang="en-US" dirty="0" smtClean="0"/>
              <a:t>Make services simple for consumers </a:t>
            </a:r>
          </a:p>
          <a:p>
            <a:pPr lvl="1"/>
            <a:r>
              <a:rPr lang="en-US" dirty="0" smtClean="0"/>
              <a:t>Easier to use and replace</a:t>
            </a:r>
          </a:p>
          <a:p>
            <a:r>
              <a:rPr lang="en-US" dirty="0" smtClean="0"/>
              <a:t>Must be transparent and reusable</a:t>
            </a:r>
          </a:p>
          <a:p>
            <a:r>
              <a:rPr lang="en-US" dirty="0" smtClean="0"/>
              <a:t>Must use open standards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Public APIs shall be documented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43800" y="5029200"/>
            <a:ext cx="4038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California has adopted higher-level principle they </a:t>
            </a:r>
            <a:r>
              <a:rPr lang="en-US" smtClean="0"/>
              <a:t>are willing to share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440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52680</TotalTime>
  <Words>544</Words>
  <Application>Microsoft Macintosh PowerPoint</Application>
  <PresentationFormat>Widescreen</PresentationFormat>
  <Paragraphs>126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Black</vt:lpstr>
      <vt:lpstr>Calibri</vt:lpstr>
      <vt:lpstr>Helvetica LT Std</vt:lpstr>
      <vt:lpstr>Times New Roman</vt:lpstr>
      <vt:lpstr>Trebuchet MS</vt:lpstr>
      <vt:lpstr>Verdana</vt:lpstr>
      <vt:lpstr>Wingdings</vt:lpstr>
      <vt:lpstr>Arial</vt:lpstr>
      <vt:lpstr>Office Theme</vt:lpstr>
      <vt:lpstr>Advancing the Medicaid IT Enterprise Project </vt:lpstr>
      <vt:lpstr>Agenda</vt:lpstr>
      <vt:lpstr>State Scan Update</vt:lpstr>
      <vt:lpstr>State Scan Update</vt:lpstr>
      <vt:lpstr>State Scan Update</vt:lpstr>
      <vt:lpstr>Vendor Scan Update</vt:lpstr>
      <vt:lpstr>State Scan Update</vt:lpstr>
      <vt:lpstr>Reference Architecture - Goals</vt:lpstr>
      <vt:lpstr>Reference Architecture - Principles</vt:lpstr>
      <vt:lpstr>Reference Architecture - Practices</vt:lpstr>
      <vt:lpstr>Layers</vt:lpstr>
      <vt:lpstr>Potential Open Source Components</vt:lpstr>
    </vt:vector>
  </TitlesOfParts>
  <Company>The MITRE Corporation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2230</cp:revision>
  <cp:lastPrinted>2017-01-20T15:08:41Z</cp:lastPrinted>
  <dcterms:created xsi:type="dcterms:W3CDTF">2012-10-22T21:49:00Z</dcterms:created>
  <dcterms:modified xsi:type="dcterms:W3CDTF">2017-05-26T13:31:36Z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